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T Sans Narrow" panose="020B0506020203020204" pitchFamily="34" charset="77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367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022BB7-05CF-43EF-B18D-1C935C896503}">
  <a:tblStyle styleId="{C0022BB7-05CF-43EF-B18D-1C935C8965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5"/>
  </p:normalViewPr>
  <p:slideViewPr>
    <p:cSldViewPr snapToGrid="0">
      <p:cViewPr>
        <p:scale>
          <a:sx n="111" d="100"/>
          <a:sy n="111" d="100"/>
        </p:scale>
        <p:origin x="1472" y="1152"/>
      </p:cViewPr>
      <p:guideLst>
        <p:guide orient="horz" pos="1620"/>
        <p:guide pos="2880"/>
        <p:guide pos="3672"/>
      </p:guideLst>
    </p:cSldViewPr>
  </p:slideViewPr>
  <p:outlineViewPr>
    <p:cViewPr>
      <p:scale>
        <a:sx n="33" d="100"/>
        <a:sy n="33" d="100"/>
      </p:scale>
      <p:origin x="0" y="-77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ed16db1f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ed16db1f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ed0c6e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ed0c6e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d16db1f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d16db1f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cdd14b83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cdd14b83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ecdd14b83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ecdd14b83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ed16db1f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ed16db1f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ecdd14b83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ecdd14b83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ed0c6e58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ed0c6e58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ed16db1f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ed16db1f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ecdd14b83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ecdd14b83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ecdd14b83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ecdd14b83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ecdd14b83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ecdd14b83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d0c6e58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d0c6e58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ed16db1f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ed16db1f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d16db1f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ed16db1f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ed16db1f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ed16db1f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ed0c6e58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ed0c6e58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ecd.org/education/school/programmeforinternationalstudentassessmentpisa/35920726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chive.ics.uci.edu/ml/datasets/Student+Performanc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PERFORMANCE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Fernanda, Bernardo, Valentina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11700" y="285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Math with Portuguese</a:t>
            </a:r>
            <a:endParaRPr/>
          </a:p>
        </p:txBody>
      </p:sp>
      <p:pic>
        <p:nvPicPr>
          <p:cNvPr id="140" name="Google Shape;140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25" y="1218000"/>
            <a:ext cx="6096351" cy="37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11700" y="3232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features</a:t>
            </a: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726900" y="1295850"/>
            <a:ext cx="1813500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G1 &amp; G2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6AA84F"/>
              </a:solidFill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398700" y="1266325"/>
            <a:ext cx="23466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'Grade_dif', 'Higher', 'Pstatus'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D9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6398000" y="1266325"/>
            <a:ext cx="2502000" cy="1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'Famsup', 'Studytime', 'Nursery', 'Pstatus', 'Activities' </a:t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599" y="2315450"/>
            <a:ext cx="2380702" cy="15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6465325" y="4029250"/>
            <a:ext cx="2228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→ 53.9%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683775" y="4029250"/>
            <a:ext cx="2228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→ 93.9%</a:t>
            </a:r>
            <a:endParaRPr sz="18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388325" y="4029250"/>
            <a:ext cx="2228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→ 61.5%</a:t>
            </a:r>
            <a:endParaRPr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25" y="2355350"/>
            <a:ext cx="2332524" cy="15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4000" y="2355350"/>
            <a:ext cx="1244050" cy="12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9600" y="2387125"/>
            <a:ext cx="1573998" cy="118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6465325" y="4525150"/>
            <a:ext cx="2228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→ 60.9%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683775" y="4525150"/>
            <a:ext cx="2228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→ 93.8%</a:t>
            </a:r>
            <a:endParaRPr sz="18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3388325" y="4525150"/>
            <a:ext cx="2228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→ 62.6 %</a:t>
            </a:r>
            <a:endParaRPr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95250" y="4058025"/>
            <a:ext cx="7881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Math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95250" y="4525150"/>
            <a:ext cx="12441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Portuguese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483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 of grades</a:t>
            </a:r>
            <a:endParaRPr/>
          </a:p>
        </p:txBody>
      </p:sp>
      <p:pic>
        <p:nvPicPr>
          <p:cNvPr id="166" name="Google Shape;166;p2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174" y="1143625"/>
            <a:ext cx="6045651" cy="37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Cross-Validation Technique</a:t>
            </a:r>
            <a:endParaRPr dirty="0"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5171700" y="1245650"/>
            <a:ext cx="3878700" cy="14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Before CV:</a:t>
            </a:r>
            <a:endParaRPr b="1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Math (Naive Bayes) - 92.4% 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Portuguese (</a:t>
            </a:r>
            <a:r>
              <a:rPr lang="en" dirty="0" err="1"/>
              <a:t>KNeighbors</a:t>
            </a:r>
            <a:r>
              <a:rPr lang="en" dirty="0"/>
              <a:t>) - 92.1%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3513"/>
            <a:ext cx="48006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5171700" y="2784650"/>
            <a:ext cx="3878700" cy="14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After CV:</a:t>
            </a:r>
            <a:endParaRPr b="1" dirty="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Math (Naive Bayes)  - 80.5%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Portuguese (</a:t>
            </a:r>
            <a:r>
              <a:rPr lang="en" dirty="0" err="1"/>
              <a:t>KNeighbors</a:t>
            </a:r>
            <a:r>
              <a:rPr lang="en" dirty="0"/>
              <a:t>) - 92.8%</a:t>
            </a:r>
            <a:endParaRPr dirty="0"/>
          </a:p>
        </p:txBody>
      </p:sp>
      <p:sp>
        <p:nvSpPr>
          <p:cNvPr id="6" name="Google Shape;174;p25">
            <a:extLst>
              <a:ext uri="{FF2B5EF4-FFF2-40B4-BE49-F238E27FC236}">
                <a16:creationId xmlns:a16="http://schemas.microsoft.com/office/drawing/2014/main" id="{FC9F601D-07D8-D544-8C55-8B056DCEBA14}"/>
              </a:ext>
            </a:extLst>
          </p:cNvPr>
          <p:cNvSpPr txBox="1">
            <a:spLocks/>
          </p:cNvSpPr>
          <p:nvPr/>
        </p:nvSpPr>
        <p:spPr>
          <a:xfrm>
            <a:off x="5171700" y="2784650"/>
            <a:ext cx="38787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US" b="1" dirty="0"/>
              <a:t>After CV:</a:t>
            </a:r>
          </a:p>
          <a:p>
            <a:pPr marL="0" indent="0" algn="ctr">
              <a:spcBef>
                <a:spcPts val="1600"/>
              </a:spcBef>
              <a:buFont typeface="Open Sans"/>
              <a:buNone/>
            </a:pPr>
            <a:r>
              <a:rPr lang="en-US" dirty="0"/>
              <a:t>Math (Naive Bayes)  - </a:t>
            </a:r>
            <a:r>
              <a:rPr lang="en-US" dirty="0">
                <a:solidFill>
                  <a:srgbClr val="FF0000"/>
                </a:solidFill>
              </a:rPr>
              <a:t>80.5%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Open Sans"/>
              <a:buNone/>
            </a:pPr>
            <a:r>
              <a:rPr lang="en-US" dirty="0"/>
              <a:t>Portuguese (</a:t>
            </a:r>
            <a:r>
              <a:rPr lang="en-US" dirty="0" err="1"/>
              <a:t>KNeighbors</a:t>
            </a:r>
            <a:r>
              <a:rPr lang="en-US" dirty="0"/>
              <a:t>) - </a:t>
            </a:r>
            <a:r>
              <a:rPr lang="en-US" dirty="0">
                <a:solidFill>
                  <a:srgbClr val="00B050"/>
                </a:solidFill>
              </a:rPr>
              <a:t>92.8%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311700" y="3493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curves</a:t>
            </a: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311700" y="11970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measurement of the usefulness of tests.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900" y="1950524"/>
            <a:ext cx="3591774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6599100" y="253625"/>
            <a:ext cx="2233200" cy="898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→ Naive Bayes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Blue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→ Random Forest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Green 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→ KNeighbors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799525" y="4438900"/>
            <a:ext cx="3069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Math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5004000" y="4438900"/>
            <a:ext cx="22332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Portuguese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050AFB-BA34-A34E-9D40-9B62C65F2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57" y="1950524"/>
            <a:ext cx="35433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00" y="3326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Observations</a:t>
            </a:r>
            <a:endParaRPr dirty="0"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311700" y="1182000"/>
            <a:ext cx="8520600" cy="3725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Limited data set	</a:t>
            </a:r>
            <a:endParaRPr sz="20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Different subjects would have complemented our data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Portuguese and Math grades belonged to different students</a:t>
            </a:r>
            <a:endParaRPr sz="18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endParaRPr lang="en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dirty="0"/>
              <a:t>Comparing our data set with previous studies</a:t>
            </a:r>
            <a:endParaRPr sz="20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699" y="2487272"/>
            <a:ext cx="3040300" cy="15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602" y="2487272"/>
            <a:ext cx="2886683" cy="16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 b="1" dirty="0"/>
              <a:t>Why is this useful?</a:t>
            </a:r>
            <a:endParaRPr sz="2000" b="1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Helping students perform better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Helping schools educate better</a:t>
            </a:r>
            <a:endParaRPr sz="1500" dirty="0"/>
          </a:p>
          <a:p>
            <a:pPr marL="914400" lvl="0" indent="0" algn="l" rtl="0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" sz="2000" b="1" dirty="0"/>
              <a:t>ITAM</a:t>
            </a:r>
            <a:endParaRPr sz="2000" b="1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Grades in ITAM do not necessarily reflect the level of education because of the difficulty level is higher</a:t>
            </a:r>
            <a:endParaRPr sz="15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dirty="0"/>
              <a:t>Apply this model with data from ITAM </a:t>
            </a:r>
            <a:r>
              <a:rPr lang="en" sz="1500" dirty="0">
                <a:sym typeface="Wingdings" pitchFamily="2" charset="2"/>
              </a:rPr>
              <a:t> </a:t>
            </a:r>
            <a:r>
              <a:rPr lang="en" sz="1500" dirty="0"/>
              <a:t>improve overall performance.</a:t>
            </a:r>
            <a:endParaRPr sz="1500" dirty="0"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800" y="920950"/>
            <a:ext cx="4374500" cy="1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850" y="49500"/>
            <a:ext cx="4116826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From: Danish Technological Institute “Explaining Student Performance” 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Evidence from the international PISA, TIMSS and PIRLS surveys, November 2005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http://www.oecd.org/education/school/programmeforinternationalstudentassessmentpisa/35920726.pdf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https://archive.ics.uci.edu/ml/datasets/Student+Performance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2184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know...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989525"/>
            <a:ext cx="8520600" cy="3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E599"/>
                </a:highlight>
              </a:rPr>
              <a:t>“Weak </a:t>
            </a:r>
            <a:r>
              <a:rPr lang="en"/>
              <a:t>statistical relation between </a:t>
            </a:r>
            <a:r>
              <a:rPr lang="en">
                <a:highlight>
                  <a:srgbClr val="FFE599"/>
                </a:highlight>
              </a:rPr>
              <a:t>student time devoted to learning and average achievement scores”.</a:t>
            </a:r>
            <a:endParaRPr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E599"/>
                </a:highlight>
              </a:rPr>
              <a:t>“Pre-Schooling:</a:t>
            </a:r>
            <a:r>
              <a:rPr lang="en"/>
              <a:t> probably </a:t>
            </a:r>
            <a:r>
              <a:rPr lang="en">
                <a:highlight>
                  <a:srgbClr val="FFE599"/>
                </a:highlight>
              </a:rPr>
              <a:t>beneficial</a:t>
            </a:r>
            <a:r>
              <a:rPr lang="en"/>
              <a:t> for later academic achievement”.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E599"/>
                </a:highlight>
              </a:rPr>
              <a:t>“Increased instruction and homework time</a:t>
            </a:r>
            <a:r>
              <a:rPr lang="en"/>
              <a:t> is </a:t>
            </a:r>
            <a:r>
              <a:rPr lang="en">
                <a:highlight>
                  <a:srgbClr val="FFE599"/>
                </a:highlight>
              </a:rPr>
              <a:t>not</a:t>
            </a:r>
            <a:r>
              <a:rPr lang="en"/>
              <a:t> a simple solution”.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E599"/>
                </a:highlight>
              </a:rPr>
              <a:t>“More support to single-parent families</a:t>
            </a:r>
            <a:r>
              <a:rPr lang="en"/>
              <a:t> is likely to have </a:t>
            </a:r>
            <a:r>
              <a:rPr lang="en">
                <a:highlight>
                  <a:srgbClr val="FFE599"/>
                </a:highlight>
              </a:rPr>
              <a:t>positive</a:t>
            </a:r>
            <a:r>
              <a:rPr lang="en"/>
              <a:t> effects”.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E599"/>
                </a:highlight>
              </a:rPr>
              <a:t>“Benefits</a:t>
            </a:r>
            <a:r>
              <a:rPr lang="en"/>
              <a:t> in focusing on the </a:t>
            </a:r>
            <a:r>
              <a:rPr lang="en">
                <a:highlight>
                  <a:srgbClr val="FFE599"/>
                </a:highlight>
              </a:rPr>
              <a:t>reading performance of boys”.</a:t>
            </a:r>
            <a:endParaRPr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“Potential </a:t>
            </a:r>
            <a:r>
              <a:rPr lang="en">
                <a:highlight>
                  <a:srgbClr val="FFE599"/>
                </a:highlight>
              </a:rPr>
              <a:t>benefits</a:t>
            </a:r>
            <a:r>
              <a:rPr lang="en"/>
              <a:t> in focusing on the </a:t>
            </a:r>
            <a:r>
              <a:rPr lang="en">
                <a:highlight>
                  <a:srgbClr val="FFE599"/>
                </a:highlight>
              </a:rPr>
              <a:t>Math and Science performance of girls”.</a:t>
            </a:r>
            <a:endParaRPr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FFE599"/>
                </a:highlight>
              </a:rPr>
              <a:t>“Self-confidence and anxiety</a:t>
            </a:r>
            <a:r>
              <a:rPr lang="en"/>
              <a:t> Matter More”. </a:t>
            </a: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3679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 Set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113775"/>
            <a:ext cx="3999900" cy="3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Parameters:</a:t>
            </a:r>
            <a:endParaRPr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Gender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Home address type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Family size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Parents cohabitation status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Reason to choose this school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Student’s guardian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Travel time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Weekly study time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past failures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Extra educational support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2"/>
          </p:nvPr>
        </p:nvSpPr>
        <p:spPr>
          <a:xfrm>
            <a:off x="4481700" y="114425"/>
            <a:ext cx="4350600" cy="4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Family Educational Support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Extra paid classes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Extra-curricular Activities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Attended Nursery School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Wants to take Higher Education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Internet access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a Relationship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Family Relationship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 time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Time going out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Weekend alcohol consumption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Health status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school absences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Period 1 Grade       Period 2 Grade    </a:t>
            </a:r>
            <a:endParaRPr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</a:rPr>
              <a:t>Final Grade</a:t>
            </a:r>
            <a:endParaRPr sz="18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337050"/>
            <a:ext cx="369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158375"/>
            <a:ext cx="84819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SCALING </a:t>
            </a: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Our data had many different types of numerical scales.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used scaling so that features with large values won't take priority over others.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50" y="3331875"/>
            <a:ext cx="3838549" cy="15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025" y="2571751"/>
            <a:ext cx="3766699" cy="211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72300" y="1389750"/>
            <a:ext cx="3999900" cy="9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BINARY FEATURES</a:t>
            </a:r>
            <a:endParaRPr sz="1800" b="1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“Yes” and “no” binary features into 0’s and 1’s 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2"/>
          </p:nvPr>
        </p:nvSpPr>
        <p:spPr>
          <a:xfrm>
            <a:off x="5516550" y="1389750"/>
            <a:ext cx="2631600" cy="10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ONE HOT ENCODING</a:t>
            </a:r>
            <a:endParaRPr sz="18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Categorical values into binary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13" y="2497600"/>
            <a:ext cx="3773475" cy="20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337050"/>
            <a:ext cx="369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</a:t>
            </a:r>
            <a:endParaRPr/>
          </a:p>
        </p:txBody>
      </p:sp>
      <p:pic>
        <p:nvPicPr>
          <p:cNvPr id="1026" name="Picture 2" descr="https://lh3.googleusercontent.com/FRcakDfvwslon_zitEPkuy8F8jLW3ljwuA_jV3a8NBkOjfGaaon97MZJze6muAuwfWCTG6WiRd3TtLc5lrnNx6J25IAaaFVZtCLAfaYp4Rl4AOMDPtZ1CtBmEYn5V3v8YevpEj9kzzU">
            <a:extLst>
              <a:ext uri="{FF2B5EF4-FFF2-40B4-BE49-F238E27FC236}">
                <a16:creationId xmlns:a16="http://schemas.microsoft.com/office/drawing/2014/main" id="{5409EC1E-C856-D048-B88D-291E59F95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418" y="2444850"/>
            <a:ext cx="3385863" cy="23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3513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209225"/>
            <a:ext cx="7206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Math</a:t>
            </a:r>
            <a:endParaRPr b="1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49175" y="1209225"/>
            <a:ext cx="12174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Portuguese</a:t>
            </a:r>
            <a:endParaRPr b="1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175" y="1616125"/>
            <a:ext cx="3409251" cy="34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16125"/>
            <a:ext cx="3409250" cy="342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l="66392" t="64707" r="12470" b="14623"/>
          <a:stretch/>
        </p:blipFill>
        <p:spPr>
          <a:xfrm>
            <a:off x="4572002" y="252299"/>
            <a:ext cx="3165825" cy="310785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8" name="Google Shape;108;p18"/>
          <p:cNvSpPr/>
          <p:nvPr/>
        </p:nvSpPr>
        <p:spPr>
          <a:xfrm>
            <a:off x="2493825" y="3723875"/>
            <a:ext cx="891900" cy="926100"/>
          </a:xfrm>
          <a:prstGeom prst="donut">
            <a:avLst>
              <a:gd name="adj" fmla="val 9942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/>
          <p:nvPr/>
        </p:nvSpPr>
        <p:spPr>
          <a:xfrm rot="3625330">
            <a:off x="3817854" y="2816245"/>
            <a:ext cx="548819" cy="142877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accuracy for Math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635825" y="1758410"/>
          <a:ext cx="7872350" cy="2240450"/>
        </p:xfrm>
        <a:graphic>
          <a:graphicData uri="http://schemas.openxmlformats.org/drawingml/2006/table">
            <a:tbl>
              <a:tblPr>
                <a:noFill/>
                <a:tableStyleId>{C0022BB7-05CF-43EF-B18D-1C935C896503}</a:tableStyleId>
              </a:tblPr>
              <a:tblGrid>
                <a:gridCol w="25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 (all features)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 (without G1 &amp; G2)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Naive Bayes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80.5%</a:t>
                      </a:r>
                      <a:endParaRPr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51.4%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Random Forest Classifier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92.4%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61.5%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KNeighbors Classifier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92.9%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55.7%</a:t>
                      </a:r>
                      <a:endParaRPr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" name="Google Shape;116;p19"/>
          <p:cNvSpPr/>
          <p:nvPr/>
        </p:nvSpPr>
        <p:spPr>
          <a:xfrm rot="-3593794">
            <a:off x="3387958" y="2973885"/>
            <a:ext cx="404336" cy="8401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/>
          <p:nvPr/>
        </p:nvSpPr>
        <p:spPr>
          <a:xfrm rot="7193547">
            <a:off x="7756740" y="2861493"/>
            <a:ext cx="404516" cy="84010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Google Shape;115;p19">
            <a:extLst>
              <a:ext uri="{FF2B5EF4-FFF2-40B4-BE49-F238E27FC236}">
                <a16:creationId xmlns:a16="http://schemas.microsoft.com/office/drawing/2014/main" id="{86B42104-9977-5445-ABE9-5347AA5B1D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045664"/>
              </p:ext>
            </p:extLst>
          </p:nvPr>
        </p:nvGraphicFramePr>
        <p:xfrm>
          <a:off x="635825" y="1758410"/>
          <a:ext cx="7872350" cy="2240450"/>
        </p:xfrm>
        <a:graphic>
          <a:graphicData uri="http://schemas.openxmlformats.org/drawingml/2006/table">
            <a:tbl>
              <a:tblPr>
                <a:noFill/>
                <a:tableStyleId>{C0022BB7-05CF-43EF-B18D-1C935C896503}</a:tableStyleId>
              </a:tblPr>
              <a:tblGrid>
                <a:gridCol w="25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 (all features)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 (without G1 &amp; G2)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Naive Bayes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80.5%</a:t>
                      </a:r>
                      <a:endParaRPr b="1" dirty="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51.4%</a:t>
                      </a:r>
                      <a:endParaRPr b="1" dirty="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Random Forest Classifier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92.4%</a:t>
                      </a:r>
                      <a:endParaRPr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B05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61.5%</a:t>
                      </a:r>
                      <a:endParaRPr b="1" dirty="0">
                        <a:solidFill>
                          <a:srgbClr val="00B05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KNeighbors Classifier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B05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92.9%</a:t>
                      </a:r>
                      <a:endParaRPr b="1" dirty="0">
                        <a:solidFill>
                          <a:srgbClr val="00B05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55.7%</a:t>
                      </a:r>
                      <a:endParaRPr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accuracy for Portuguese</a:t>
            </a:r>
            <a:endParaRPr/>
          </a:p>
        </p:txBody>
      </p:sp>
      <p:graphicFrame>
        <p:nvGraphicFramePr>
          <p:cNvPr id="123" name="Google Shape;123;p20"/>
          <p:cNvGraphicFramePr/>
          <p:nvPr/>
        </p:nvGraphicFramePr>
        <p:xfrm>
          <a:off x="635825" y="1823985"/>
          <a:ext cx="7872350" cy="2240450"/>
        </p:xfrm>
        <a:graphic>
          <a:graphicData uri="http://schemas.openxmlformats.org/drawingml/2006/table">
            <a:tbl>
              <a:tblPr>
                <a:noFill/>
                <a:tableStyleId>{C0022BB7-05CF-43EF-B18D-1C935C896503}</a:tableStyleId>
              </a:tblPr>
              <a:tblGrid>
                <a:gridCol w="25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 (all features)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 (without G1 &amp; G2)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Naive Bayes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71.8%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70.7%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Random Forest Classifier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92.3%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68.9%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KNeighbors Classifier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92.8%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66.1%</a:t>
                      </a:r>
                      <a:endParaRPr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4" name="Google Shape;124;p20"/>
          <p:cNvSpPr/>
          <p:nvPr/>
        </p:nvSpPr>
        <p:spPr>
          <a:xfrm rot="-3593794">
            <a:off x="3287433" y="3114335"/>
            <a:ext cx="404336" cy="8401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7193547">
            <a:off x="7792915" y="2524143"/>
            <a:ext cx="404516" cy="84010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Google Shape;123;p20">
            <a:extLst>
              <a:ext uri="{FF2B5EF4-FFF2-40B4-BE49-F238E27FC236}">
                <a16:creationId xmlns:a16="http://schemas.microsoft.com/office/drawing/2014/main" id="{4D0CB35C-A654-1F4D-8DFB-CF6B226CFE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5726904"/>
              </p:ext>
            </p:extLst>
          </p:nvPr>
        </p:nvGraphicFramePr>
        <p:xfrm>
          <a:off x="635825" y="1823985"/>
          <a:ext cx="7872350" cy="2240450"/>
        </p:xfrm>
        <a:graphic>
          <a:graphicData uri="http://schemas.openxmlformats.org/drawingml/2006/table">
            <a:tbl>
              <a:tblPr>
                <a:noFill/>
                <a:tableStyleId>{C0022BB7-05CF-43EF-B18D-1C935C896503}</a:tableStyleId>
              </a:tblPr>
              <a:tblGrid>
                <a:gridCol w="254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MODEL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 (all features)</a:t>
                      </a:r>
                      <a:endParaRPr b="1" dirty="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ACCURACY (without G1 &amp; G2)</a:t>
                      </a:r>
                      <a:endParaRPr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Naive Bayes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71.8%</a:t>
                      </a:r>
                      <a:endParaRPr b="1" dirty="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B05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70.7%</a:t>
                      </a:r>
                      <a:endParaRPr b="1" dirty="0">
                        <a:solidFill>
                          <a:srgbClr val="00B05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Random Forest Classifier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92.3%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68.9%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KNeighbors Classifier</a:t>
                      </a:r>
                      <a:endParaRPr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B05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92.8%</a:t>
                      </a:r>
                      <a:endParaRPr b="1" dirty="0">
                        <a:solidFill>
                          <a:srgbClr val="00B05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66.1%</a:t>
                      </a:r>
                      <a:endParaRPr b="1" dirty="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164500" y="1159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125" y="815875"/>
            <a:ext cx="3836975" cy="395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00" y="823350"/>
            <a:ext cx="3795719" cy="395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939150" y="4643400"/>
            <a:ext cx="1602000" cy="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Portuguese</a:t>
            </a:r>
            <a:endParaRPr sz="1400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268450" y="4643400"/>
            <a:ext cx="1602000" cy="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Math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611</Words>
  <Application>Microsoft Macintosh PowerPoint</Application>
  <PresentationFormat>On-screen Show (16:9)</PresentationFormat>
  <Paragraphs>165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Open Sans</vt:lpstr>
      <vt:lpstr>Wingdings</vt:lpstr>
      <vt:lpstr>Arial</vt:lpstr>
      <vt:lpstr>PT Sans Narrow</vt:lpstr>
      <vt:lpstr>Tropic</vt:lpstr>
      <vt:lpstr>STUDENT PERFORMANCE</vt:lpstr>
      <vt:lpstr>Did you know...</vt:lpstr>
      <vt:lpstr>Our Data Set</vt:lpstr>
      <vt:lpstr>Cleaning the Data</vt:lpstr>
      <vt:lpstr>Cleaning the Data</vt:lpstr>
      <vt:lpstr>Correlation matrix</vt:lpstr>
      <vt:lpstr>Model accuracy for Math</vt:lpstr>
      <vt:lpstr>Model accuracy for Portuguese</vt:lpstr>
      <vt:lpstr>Confusion Matrix</vt:lpstr>
      <vt:lpstr>Comparing Math with Portuguese</vt:lpstr>
      <vt:lpstr>Most important features</vt:lpstr>
      <vt:lpstr>Influence of grades</vt:lpstr>
      <vt:lpstr>The Cross-Validation Technique</vt:lpstr>
      <vt:lpstr>ROC curves</vt:lpstr>
      <vt:lpstr>Observations</vt:lpstr>
      <vt:lpstr>Implications</vt:lpstr>
      <vt:lpstr>Takeaway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PERFORMANCE</dc:title>
  <cp:lastModifiedBy>berny Altamirano</cp:lastModifiedBy>
  <cp:revision>3</cp:revision>
  <dcterms:modified xsi:type="dcterms:W3CDTF">2019-07-18T16:11:23Z</dcterms:modified>
</cp:coreProperties>
</file>